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mo" panose="020B0604020202020204" pitchFamily="34" charset="0"/>
      <p:regular r:id="rId27"/>
    </p:embeddedFont>
    <p:embeddedFont>
      <p:font typeface="Arimo Bold" panose="020B0704020202020204" pitchFamily="34" charset="0"/>
      <p:regular r:id="rId28"/>
      <p:bold r:id="rId29"/>
    </p:embeddedFont>
    <p:embeddedFont>
      <p:font typeface="Calibri (MS)" panose="020F0502020204030204" pitchFamily="34" charset="0"/>
      <p:regular r:id="rId30"/>
    </p:embeddedFont>
    <p:embeddedFont>
      <p:font typeface="Lexend Deca" pitchFamily="2" charset="7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71" d="100"/>
          <a:sy n="71" d="100"/>
        </p:scale>
        <p:origin x="952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sv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linkedin.com/in/stephenbklei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Stephen@curiouser.ai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24028" y="312480"/>
            <a:ext cx="2035272" cy="716220"/>
            <a:chOff x="0" y="0"/>
            <a:chExt cx="2713696" cy="954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3736" cy="954913"/>
            </a:xfrm>
            <a:custGeom>
              <a:avLst/>
              <a:gdLst/>
              <a:ahLst/>
              <a:cxnLst/>
              <a:rect l="l" t="t" r="r" b="b"/>
              <a:pathLst>
                <a:path w="2713736" h="954913">
                  <a:moveTo>
                    <a:pt x="0" y="0"/>
                  </a:moveTo>
                  <a:lnTo>
                    <a:pt x="2713736" y="0"/>
                  </a:lnTo>
                  <a:lnTo>
                    <a:pt x="2713736" y="954913"/>
                  </a:lnTo>
                  <a:lnTo>
                    <a:pt x="0" y="954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9852" r="1" b="-298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2837208"/>
            <a:ext cx="18287766" cy="1176796"/>
          </a:xfrm>
          <a:custGeom>
            <a:avLst/>
            <a:gdLst/>
            <a:ahLst/>
            <a:cxnLst/>
            <a:rect l="l" t="t" r="r" b="b"/>
            <a:pathLst>
              <a:path w="18287766" h="1176796">
                <a:moveTo>
                  <a:pt x="0" y="0"/>
                </a:moveTo>
                <a:lnTo>
                  <a:pt x="18287766" y="0"/>
                </a:lnTo>
                <a:lnTo>
                  <a:pt x="18287766" y="1176796"/>
                </a:lnTo>
                <a:lnTo>
                  <a:pt x="0" y="1176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17256" y="6466736"/>
            <a:ext cx="2791564" cy="2791564"/>
          </a:xfrm>
          <a:custGeom>
            <a:avLst/>
            <a:gdLst/>
            <a:ahLst/>
            <a:cxnLst/>
            <a:rect l="l" t="t" r="r" b="b"/>
            <a:pathLst>
              <a:path w="2791564" h="2791564">
                <a:moveTo>
                  <a:pt x="0" y="0"/>
                </a:moveTo>
                <a:lnTo>
                  <a:pt x="2791564" y="0"/>
                </a:lnTo>
                <a:lnTo>
                  <a:pt x="2791564" y="2791564"/>
                </a:lnTo>
                <a:lnTo>
                  <a:pt x="0" y="2791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72949" y="802867"/>
            <a:ext cx="4210171" cy="863085"/>
            <a:chOff x="0" y="0"/>
            <a:chExt cx="5613561" cy="11507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13527" cy="1150747"/>
            </a:xfrm>
            <a:custGeom>
              <a:avLst/>
              <a:gdLst/>
              <a:ahLst/>
              <a:cxnLst/>
              <a:rect l="l" t="t" r="r" b="b"/>
              <a:pathLst>
                <a:path w="5613527" h="1150747">
                  <a:moveTo>
                    <a:pt x="0" y="0"/>
                  </a:moveTo>
                  <a:lnTo>
                    <a:pt x="5613527" y="0"/>
                  </a:lnTo>
                  <a:lnTo>
                    <a:pt x="5613527" y="1150747"/>
                  </a:lnTo>
                  <a:lnTo>
                    <a:pt x="0" y="1150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46" r="-147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0250" y="4726750"/>
            <a:ext cx="10218900" cy="403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21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</a:p>
          <a:p>
            <a:pPr marL="354330" lvl="1" indent="-177165" algn="l">
              <a:lnSpc>
                <a:spcPts val="3696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 grounded, fast-paced journey through the real history and economics behind today’s AI moment</a:t>
            </a:r>
          </a:p>
          <a:p>
            <a:pPr marL="354279" lvl="1" indent="-177139" algn="l">
              <a:lnSpc>
                <a:spcPts val="3695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What’s really going on when we find clarity in the hype</a:t>
            </a:r>
          </a:p>
          <a:p>
            <a:pPr marL="354330" lvl="1" indent="-177165" algn="l">
              <a:lnSpc>
                <a:spcPts val="3696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Lessons from past bubbles, failed pilots, and current case studies—designed to help leaders separate signal from noise</a:t>
            </a:r>
          </a:p>
          <a:p>
            <a:pPr marL="354330" lvl="1" indent="-177165" algn="l">
              <a:lnSpc>
                <a:spcPts val="3696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 strategic framework for GenAI 2.0: shifting from hype to value, and from automation to intelligent augmentation</a:t>
            </a:r>
          </a:p>
          <a:p>
            <a:pPr marL="225483" lvl="1" indent="-112741" algn="l">
              <a:lnSpc>
                <a:spcPts val="2351"/>
              </a:lnSpc>
            </a:pPr>
            <a:endParaRPr lang="en-US" sz="22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3266" y="2997553"/>
            <a:ext cx="17854500" cy="61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4"/>
              </a:lnSpc>
            </a:pPr>
            <a:r>
              <a:rPr lang="en-US" sz="28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Golden Age of Hype: What Today’s AI Moment Gets Wrong-- and What Comes Next</a:t>
            </a:r>
          </a:p>
        </p:txBody>
      </p:sp>
      <p:sp>
        <p:nvSpPr>
          <p:cNvPr id="10" name="AutoShape 10"/>
          <p:cNvSpPr/>
          <p:nvPr/>
        </p:nvSpPr>
        <p:spPr>
          <a:xfrm rot="56876">
            <a:off x="10595308" y="7938718"/>
            <a:ext cx="345443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4612935" y="6603105"/>
            <a:ext cx="2400206" cy="24002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10363" b="-39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523069" y="7058608"/>
            <a:ext cx="3478800" cy="7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Stephen Klein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5702" y="694659"/>
            <a:ext cx="3364665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8"/>
              </a:lnSpc>
            </a:pP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Starting Now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28788" y="7881567"/>
            <a:ext cx="3478800" cy="1817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Founder &amp; CEO, Curiouser.AI; </a:t>
            </a:r>
          </a:p>
          <a:p>
            <a:pPr algn="ctr">
              <a:lnSpc>
                <a:spcPts val="4030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Lecturer, UC Berkeley</a:t>
            </a:r>
          </a:p>
          <a:p>
            <a:pPr algn="ctr">
              <a:lnSpc>
                <a:spcPts val="2351"/>
              </a:lnSpc>
            </a:pPr>
            <a:endParaRPr lang="en-US" sz="24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5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4"/>
              </a:lnSpc>
            </a:pPr>
            <a:r>
              <a:rPr lang="en-US" sz="5198" b="1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Two — Synthetic Narratives (Cognitive Theater)</a:t>
            </a:r>
          </a:p>
        </p:txBody>
      </p:sp>
      <p:sp>
        <p:nvSpPr>
          <p:cNvPr id="7" name="AutoShape 7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099774" y="1175403"/>
            <a:ext cx="7783072" cy="7898983"/>
          </a:xfrm>
          <a:custGeom>
            <a:avLst/>
            <a:gdLst/>
            <a:ahLst/>
            <a:cxnLst/>
            <a:rect l="l" t="t" r="r" b="b"/>
            <a:pathLst>
              <a:path w="7783072" h="7898983">
                <a:moveTo>
                  <a:pt x="0" y="0"/>
                </a:moveTo>
                <a:lnTo>
                  <a:pt x="7783072" y="0"/>
                </a:lnTo>
                <a:lnTo>
                  <a:pt x="7783072" y="7898983"/>
                </a:lnTo>
                <a:lnTo>
                  <a:pt x="0" y="789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6" r="-546" b="-329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61219" y="1175403"/>
            <a:ext cx="7624799" cy="7898983"/>
          </a:xfrm>
          <a:custGeom>
            <a:avLst/>
            <a:gdLst/>
            <a:ahLst/>
            <a:cxnLst/>
            <a:rect l="l" t="t" r="r" b="b"/>
            <a:pathLst>
              <a:path w="7624799" h="7898983">
                <a:moveTo>
                  <a:pt x="0" y="0"/>
                </a:moveTo>
                <a:lnTo>
                  <a:pt x="7624799" y="0"/>
                </a:lnTo>
                <a:lnTo>
                  <a:pt x="7624799" y="7898983"/>
                </a:lnTo>
                <a:lnTo>
                  <a:pt x="0" y="789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" b="-3732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5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4"/>
              </a:lnSpc>
            </a:pPr>
            <a:r>
              <a:rPr lang="en-US" sz="5198" b="1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Two — Synthetic Narratives (Cognitive Theater)</a:t>
            </a:r>
          </a:p>
        </p:txBody>
      </p:sp>
      <p:sp>
        <p:nvSpPr>
          <p:cNvPr id="7" name="AutoShape 7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077426" y="5153313"/>
            <a:ext cx="3023145" cy="3893445"/>
          </a:xfrm>
          <a:custGeom>
            <a:avLst/>
            <a:gdLst/>
            <a:ahLst/>
            <a:cxnLst/>
            <a:rect l="l" t="t" r="r" b="b"/>
            <a:pathLst>
              <a:path w="3023145" h="3893445">
                <a:moveTo>
                  <a:pt x="0" y="0"/>
                </a:moveTo>
                <a:lnTo>
                  <a:pt x="3023146" y="0"/>
                </a:lnTo>
                <a:lnTo>
                  <a:pt x="3023146" y="3893445"/>
                </a:lnTo>
                <a:lnTo>
                  <a:pt x="0" y="3893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705674" y="1336502"/>
            <a:ext cx="2997825" cy="3895651"/>
          </a:xfrm>
          <a:custGeom>
            <a:avLst/>
            <a:gdLst/>
            <a:ahLst/>
            <a:cxnLst/>
            <a:rect l="l" t="t" r="r" b="b"/>
            <a:pathLst>
              <a:path w="2997825" h="3895651">
                <a:moveTo>
                  <a:pt x="0" y="0"/>
                </a:moveTo>
                <a:lnTo>
                  <a:pt x="2997825" y="0"/>
                </a:lnTo>
                <a:lnTo>
                  <a:pt x="2997825" y="3895651"/>
                </a:lnTo>
                <a:lnTo>
                  <a:pt x="0" y="3895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705674" y="5153313"/>
            <a:ext cx="5397072" cy="3737972"/>
          </a:xfrm>
          <a:custGeom>
            <a:avLst/>
            <a:gdLst/>
            <a:ahLst/>
            <a:cxnLst/>
            <a:rect l="l" t="t" r="r" b="b"/>
            <a:pathLst>
              <a:path w="5397072" h="3737972">
                <a:moveTo>
                  <a:pt x="0" y="0"/>
                </a:moveTo>
                <a:lnTo>
                  <a:pt x="5397073" y="0"/>
                </a:lnTo>
                <a:lnTo>
                  <a:pt x="5397073" y="3737973"/>
                </a:lnTo>
                <a:lnTo>
                  <a:pt x="0" y="37379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87428" y="1336502"/>
            <a:ext cx="5518246" cy="7710256"/>
          </a:xfrm>
          <a:custGeom>
            <a:avLst/>
            <a:gdLst/>
            <a:ahLst/>
            <a:cxnLst/>
            <a:rect l="l" t="t" r="r" b="b"/>
            <a:pathLst>
              <a:path w="5518246" h="7710256">
                <a:moveTo>
                  <a:pt x="0" y="0"/>
                </a:moveTo>
                <a:lnTo>
                  <a:pt x="5518246" y="0"/>
                </a:lnTo>
                <a:lnTo>
                  <a:pt x="5518246" y="7710256"/>
                </a:lnTo>
                <a:lnTo>
                  <a:pt x="0" y="7710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52" t="-7638" r="-119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703499" y="1240242"/>
            <a:ext cx="5397072" cy="3754492"/>
          </a:xfrm>
          <a:custGeom>
            <a:avLst/>
            <a:gdLst/>
            <a:ahLst/>
            <a:cxnLst/>
            <a:rect l="l" t="t" r="r" b="b"/>
            <a:pathLst>
              <a:path w="5397072" h="3754492">
                <a:moveTo>
                  <a:pt x="0" y="0"/>
                </a:moveTo>
                <a:lnTo>
                  <a:pt x="5397073" y="0"/>
                </a:lnTo>
                <a:lnTo>
                  <a:pt x="5397073" y="3754492"/>
                </a:lnTo>
                <a:lnTo>
                  <a:pt x="0" y="37544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836" b="-383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2399" y="1981963"/>
            <a:ext cx="6476901" cy="6323075"/>
          </a:xfrm>
          <a:custGeom>
            <a:avLst/>
            <a:gdLst/>
            <a:ahLst/>
            <a:cxnLst/>
            <a:rect l="l" t="t" r="r" b="b"/>
            <a:pathLst>
              <a:path w="6476901" h="6323075">
                <a:moveTo>
                  <a:pt x="0" y="0"/>
                </a:moveTo>
                <a:lnTo>
                  <a:pt x="6476901" y="0"/>
                </a:lnTo>
                <a:lnTo>
                  <a:pt x="6476901" y="6323074"/>
                </a:lnTo>
                <a:lnTo>
                  <a:pt x="0" y="6323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76200" cap="rnd">
            <a:solidFill>
              <a:srgbClr val="7155A3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60931" y="2398662"/>
            <a:ext cx="8249512" cy="5489675"/>
          </a:xfrm>
          <a:custGeom>
            <a:avLst/>
            <a:gdLst/>
            <a:ahLst/>
            <a:cxnLst/>
            <a:rect l="l" t="t" r="r" b="b"/>
            <a:pathLst>
              <a:path w="8249512" h="5489675">
                <a:moveTo>
                  <a:pt x="0" y="0"/>
                </a:moveTo>
                <a:lnTo>
                  <a:pt x="8249512" y="0"/>
                </a:lnTo>
                <a:lnTo>
                  <a:pt x="8249512" y="5489676"/>
                </a:lnTo>
                <a:lnTo>
                  <a:pt x="0" y="5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76200" cap="rnd">
            <a:solidFill>
              <a:srgbClr val="7155A3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Two — Synthetic Narratives (Cognitive Theater)</a:t>
            </a:r>
          </a:p>
        </p:txBody>
      </p:sp>
      <p:sp>
        <p:nvSpPr>
          <p:cNvPr id="8" name="AutoShape 8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23648" y="1681399"/>
            <a:ext cx="6417476" cy="7853126"/>
          </a:xfrm>
          <a:custGeom>
            <a:avLst/>
            <a:gdLst/>
            <a:ahLst/>
            <a:cxnLst/>
            <a:rect l="l" t="t" r="r" b="b"/>
            <a:pathLst>
              <a:path w="6417476" h="7853126">
                <a:moveTo>
                  <a:pt x="0" y="0"/>
                </a:moveTo>
                <a:lnTo>
                  <a:pt x="6417476" y="0"/>
                </a:lnTo>
                <a:lnTo>
                  <a:pt x="6417476" y="7853126"/>
                </a:lnTo>
                <a:lnTo>
                  <a:pt x="0" y="7853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Two — Synthetic Narratives (Cognitive Theater)</a:t>
            </a:r>
          </a:p>
        </p:txBody>
      </p:sp>
      <p:sp>
        <p:nvSpPr>
          <p:cNvPr id="7" name="AutoShape 7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759366"/>
            <a:ext cx="16471434" cy="2768268"/>
          </a:xfrm>
          <a:custGeom>
            <a:avLst/>
            <a:gdLst/>
            <a:ahLst/>
            <a:cxnLst/>
            <a:rect l="l" t="t" r="r" b="b"/>
            <a:pathLst>
              <a:path w="16471434" h="2768268">
                <a:moveTo>
                  <a:pt x="0" y="0"/>
                </a:moveTo>
                <a:lnTo>
                  <a:pt x="16471434" y="0"/>
                </a:lnTo>
                <a:lnTo>
                  <a:pt x="16471434" y="2768268"/>
                </a:lnTo>
                <a:lnTo>
                  <a:pt x="0" y="2768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114" b="-37388"/>
            </a:stretch>
          </a:blipFill>
          <a:ln w="76200" cap="rnd">
            <a:solidFill>
              <a:srgbClr val="A6A6A6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Two — Synthetic Narratives (Cognitive Theater)</a:t>
            </a:r>
          </a:p>
        </p:txBody>
      </p:sp>
      <p:sp>
        <p:nvSpPr>
          <p:cNvPr id="7" name="AutoShape 7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647" y="3634221"/>
            <a:ext cx="7489254" cy="4900862"/>
          </a:xfrm>
          <a:custGeom>
            <a:avLst/>
            <a:gdLst/>
            <a:ahLst/>
            <a:cxnLst/>
            <a:rect l="l" t="t" r="r" b="b"/>
            <a:pathLst>
              <a:path w="7489254" h="4900862">
                <a:moveTo>
                  <a:pt x="0" y="0"/>
                </a:moveTo>
                <a:lnTo>
                  <a:pt x="7489255" y="0"/>
                </a:lnTo>
                <a:lnTo>
                  <a:pt x="7489255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45" b="-845"/>
            </a:stretch>
          </a:blipFill>
          <a:ln w="76200" cap="rnd">
            <a:solidFill>
              <a:srgbClr val="C0BEBD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76507" y="3597173"/>
            <a:ext cx="7593295" cy="4974958"/>
          </a:xfrm>
          <a:custGeom>
            <a:avLst/>
            <a:gdLst/>
            <a:ahLst/>
            <a:cxnLst/>
            <a:rect l="l" t="t" r="r" b="b"/>
            <a:pathLst>
              <a:path w="7593295" h="4974958">
                <a:moveTo>
                  <a:pt x="0" y="0"/>
                </a:moveTo>
                <a:lnTo>
                  <a:pt x="7593295" y="0"/>
                </a:lnTo>
                <a:lnTo>
                  <a:pt x="7593295" y="4974958"/>
                </a:lnTo>
                <a:lnTo>
                  <a:pt x="0" y="4974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742" b="-14742"/>
            </a:stretch>
          </a:blipFill>
          <a:ln w="76200" cap="rnd">
            <a:solidFill>
              <a:srgbClr val="C0BEBD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380553" y="1188412"/>
            <a:ext cx="7526893" cy="1786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1"/>
              </a:lnSpc>
              <a:spcBef>
                <a:spcPct val="0"/>
              </a:spcBef>
            </a:pPr>
            <a:r>
              <a:rPr lang="en-US" sz="4299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The Metaphorical Paradox</a:t>
            </a:r>
          </a:p>
          <a:p>
            <a:pPr marL="0" lvl="0" indent="0" algn="ctr">
              <a:lnSpc>
                <a:spcPts val="7221"/>
              </a:lnSpc>
              <a:spcBef>
                <a:spcPct val="0"/>
              </a:spcBef>
            </a:pPr>
            <a:r>
              <a:rPr lang="en-US" sz="4299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We always get new tech wrong</a:t>
            </a:r>
          </a:p>
        </p:txBody>
      </p:sp>
      <p:sp>
        <p:nvSpPr>
          <p:cNvPr id="5" name="AutoShape 5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Three — Metaphorical Confusion</a:t>
            </a:r>
          </a:p>
        </p:txBody>
      </p:sp>
      <p:sp>
        <p:nvSpPr>
          <p:cNvPr id="9" name="AutoShape 9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AutoShape 6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8445" y="2814726"/>
            <a:ext cx="9320153" cy="5236741"/>
          </a:xfrm>
          <a:custGeom>
            <a:avLst/>
            <a:gdLst/>
            <a:ahLst/>
            <a:cxnLst/>
            <a:rect l="l" t="t" r="r" b="b"/>
            <a:pathLst>
              <a:path w="9320153" h="5236741">
                <a:moveTo>
                  <a:pt x="0" y="0"/>
                </a:moveTo>
                <a:lnTo>
                  <a:pt x="9320153" y="0"/>
                </a:lnTo>
                <a:lnTo>
                  <a:pt x="9320153" y="5236741"/>
                </a:lnTo>
                <a:lnTo>
                  <a:pt x="0" y="5236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0872" y="268685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Two — Synthetic Narratives (Cognitive Theater)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61645" y="2557551"/>
            <a:ext cx="7279567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What is Generative AI?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31409" y="3923550"/>
            <a:ext cx="3265903" cy="465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ctr">
              <a:lnSpc>
                <a:spcPts val="6249"/>
              </a:lnSpc>
              <a:buFont typeface="Arial"/>
              <a:buChar char="•"/>
            </a:pPr>
            <a:r>
              <a:rPr lang="en-US" sz="2499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Tool</a:t>
            </a:r>
          </a:p>
          <a:p>
            <a:pPr marL="539748" lvl="1" indent="-269874" algn="ctr">
              <a:lnSpc>
                <a:spcPts val="6249"/>
              </a:lnSpc>
              <a:buFont typeface="Arial"/>
              <a:buChar char="•"/>
            </a:pPr>
            <a:r>
              <a:rPr lang="en-US" sz="2499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Intern</a:t>
            </a:r>
          </a:p>
          <a:p>
            <a:pPr marL="539748" lvl="1" indent="-269874" algn="ctr">
              <a:lnSpc>
                <a:spcPts val="6249"/>
              </a:lnSpc>
              <a:buFont typeface="Arial"/>
              <a:buChar char="•"/>
            </a:pPr>
            <a:r>
              <a:rPr lang="en-US" sz="2499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Partner</a:t>
            </a:r>
          </a:p>
          <a:p>
            <a:pPr marL="539748" lvl="1" indent="-269874" algn="ctr">
              <a:lnSpc>
                <a:spcPts val="6249"/>
              </a:lnSpc>
              <a:buFont typeface="Arial"/>
              <a:buChar char="•"/>
            </a:pPr>
            <a:r>
              <a:rPr lang="en-US" sz="2499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Therapist</a:t>
            </a:r>
          </a:p>
          <a:p>
            <a:pPr marL="539748" lvl="1" indent="-269874" algn="ctr">
              <a:lnSpc>
                <a:spcPts val="6249"/>
              </a:lnSpc>
              <a:buFont typeface="Arial"/>
              <a:buChar char="•"/>
            </a:pPr>
            <a:r>
              <a:rPr lang="en-US" sz="2499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Friend</a:t>
            </a:r>
          </a:p>
          <a:p>
            <a:pPr marL="539748" lvl="1" indent="-269874" algn="ctr">
              <a:lnSpc>
                <a:spcPts val="6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Coach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0" y="1923"/>
            <a:ext cx="18287970" cy="10285077"/>
            <a:chOff x="0" y="0"/>
            <a:chExt cx="24383960" cy="13713436"/>
          </a:xfrm>
        </p:grpSpPr>
        <p:sp>
          <p:nvSpPr>
            <p:cNvPr id="3" name="Freeform 3" descr="A blue and red pills on a black surface  AI-generated content may be incorrect."/>
            <p:cNvSpPr/>
            <p:nvPr/>
          </p:nvSpPr>
          <p:spPr>
            <a:xfrm>
              <a:off x="0" y="0"/>
              <a:ext cx="24384000" cy="13713461"/>
            </a:xfrm>
            <a:custGeom>
              <a:avLst/>
              <a:gdLst/>
              <a:ahLst/>
              <a:cxnLst/>
              <a:rect l="l" t="t" r="r" b="b"/>
              <a:pathLst>
                <a:path w="24384000" h="13713461">
                  <a:moveTo>
                    <a:pt x="0" y="0"/>
                  </a:moveTo>
                  <a:lnTo>
                    <a:pt x="24384000" y="0"/>
                  </a:lnTo>
                  <a:lnTo>
                    <a:pt x="24384000" y="13713461"/>
                  </a:lnTo>
                  <a:lnTo>
                    <a:pt x="0" y="13713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371" b="-414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Three — Metaphorical Confusion</a:t>
            </a:r>
          </a:p>
        </p:txBody>
      </p:sp>
      <p:sp>
        <p:nvSpPr>
          <p:cNvPr id="8" name="AutoShape 8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AutoShape 6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46167" y="1965021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Age of Meaning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7989" y="1228725"/>
            <a:ext cx="7356000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The Reality of Today’s GenAI Implementation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7989" y="3989388"/>
            <a:ext cx="7153800" cy="432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20% of all pilots currently scale (McKinsey)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Just 3% of executives say their GenAI efforts have delivered “significant value.” (Korn Ferry)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The #1 barrier to adoption isn’t technology—it’s organizational alignment and leadership. (MIT Sloan)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60% of AI budgets go to vendor lock-in and consulting, not capability building. (Accenture)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AutoShape 6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92611" y="1880623"/>
            <a:ext cx="5187478" cy="6356958"/>
          </a:xfrm>
          <a:custGeom>
            <a:avLst/>
            <a:gdLst/>
            <a:ahLst/>
            <a:cxnLst/>
            <a:rect l="l" t="t" r="r" b="b"/>
            <a:pathLst>
              <a:path w="5187478" h="6356958">
                <a:moveTo>
                  <a:pt x="0" y="0"/>
                </a:moveTo>
                <a:lnTo>
                  <a:pt x="5187478" y="0"/>
                </a:lnTo>
                <a:lnTo>
                  <a:pt x="518747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240" b="-112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The Age of Meaning — A New Strategic Era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26846" y="3887528"/>
            <a:ext cx="7356000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Welcome to the </a:t>
            </a:r>
          </a:p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The Age of Meaning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143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066" r="-180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AutoShape 5"/>
          <p:cNvSpPr/>
          <p:nvPr/>
        </p:nvSpPr>
        <p:spPr>
          <a:xfrm rot="11489">
            <a:off x="1009618" y="4261685"/>
            <a:ext cx="11399584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224028" y="312480"/>
            <a:ext cx="2035272" cy="716220"/>
            <a:chOff x="0" y="0"/>
            <a:chExt cx="2713696" cy="954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13736" cy="954913"/>
            </a:xfrm>
            <a:custGeom>
              <a:avLst/>
              <a:gdLst/>
              <a:ahLst/>
              <a:cxnLst/>
              <a:rect l="l" t="t" r="r" b="b"/>
              <a:pathLst>
                <a:path w="2713736" h="954913">
                  <a:moveTo>
                    <a:pt x="0" y="0"/>
                  </a:moveTo>
                  <a:lnTo>
                    <a:pt x="2713736" y="0"/>
                  </a:lnTo>
                  <a:lnTo>
                    <a:pt x="2713736" y="954913"/>
                  </a:lnTo>
                  <a:lnTo>
                    <a:pt x="0" y="954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9852" r="1" b="-298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53200" y="6356350"/>
            <a:ext cx="2133600" cy="365100"/>
            <a:chOff x="0" y="0"/>
            <a:chExt cx="2844800" cy="48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44800" cy="486800"/>
            </a:xfrm>
            <a:custGeom>
              <a:avLst/>
              <a:gdLst/>
              <a:ahLst/>
              <a:cxnLst/>
              <a:rect l="l" t="t" r="r" b="b"/>
              <a:pathLst>
                <a:path w="2844800" h="486800">
                  <a:moveTo>
                    <a:pt x="0" y="0"/>
                  </a:moveTo>
                  <a:lnTo>
                    <a:pt x="2844800" y="0"/>
                  </a:lnTo>
                  <a:lnTo>
                    <a:pt x="2844800" y="486800"/>
                  </a:lnTo>
                  <a:lnTo>
                    <a:pt x="0" y="48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844800" cy="505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439"/>
                </a:lnSpc>
              </a:pPr>
              <a:r>
                <a:rPr lang="en-US" sz="1200">
                  <a:solidFill>
                    <a:srgbClr val="888888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‹#›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49AF03-8A04-2AB0-F7F0-2A5CBA1741D7}"/>
              </a:ext>
            </a:extLst>
          </p:cNvPr>
          <p:cNvSpPr txBox="1"/>
          <p:nvPr/>
        </p:nvSpPr>
        <p:spPr>
          <a:xfrm>
            <a:off x="1905000" y="4167643"/>
            <a:ext cx="16154400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44"/>
              </a:lnSpc>
            </a:pPr>
            <a:r>
              <a:rPr lang="en-US" sz="5400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Golden Age of Hype: What Today’s AI Moment Gets Wrong-- and What Comes Next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8290" y="3019428"/>
            <a:ext cx="2563146" cy="1264195"/>
            <a:chOff x="0" y="0"/>
            <a:chExt cx="675067" cy="332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5067" cy="332957"/>
            </a:xfrm>
            <a:custGeom>
              <a:avLst/>
              <a:gdLst/>
              <a:ahLst/>
              <a:cxnLst/>
              <a:rect l="l" t="t" r="r" b="b"/>
              <a:pathLst>
                <a:path w="675067" h="332957">
                  <a:moveTo>
                    <a:pt x="66450" y="0"/>
                  </a:moveTo>
                  <a:lnTo>
                    <a:pt x="608617" y="0"/>
                  </a:lnTo>
                  <a:cubicBezTo>
                    <a:pt x="626241" y="0"/>
                    <a:pt x="643142" y="7001"/>
                    <a:pt x="655604" y="19463"/>
                  </a:cubicBezTo>
                  <a:cubicBezTo>
                    <a:pt x="668066" y="31925"/>
                    <a:pt x="675067" y="48827"/>
                    <a:pt x="675067" y="66450"/>
                  </a:cubicBezTo>
                  <a:lnTo>
                    <a:pt x="675067" y="266506"/>
                  </a:lnTo>
                  <a:cubicBezTo>
                    <a:pt x="675067" y="284130"/>
                    <a:pt x="668066" y="301032"/>
                    <a:pt x="655604" y="313494"/>
                  </a:cubicBezTo>
                  <a:cubicBezTo>
                    <a:pt x="643142" y="325956"/>
                    <a:pt x="626241" y="332957"/>
                    <a:pt x="608617" y="332957"/>
                  </a:cubicBezTo>
                  <a:lnTo>
                    <a:pt x="66450" y="332957"/>
                  </a:lnTo>
                  <a:cubicBezTo>
                    <a:pt x="48827" y="332957"/>
                    <a:pt x="31925" y="325956"/>
                    <a:pt x="19463" y="313494"/>
                  </a:cubicBezTo>
                  <a:cubicBezTo>
                    <a:pt x="7001" y="301032"/>
                    <a:pt x="0" y="284130"/>
                    <a:pt x="0" y="266506"/>
                  </a:cubicBezTo>
                  <a:lnTo>
                    <a:pt x="0" y="66450"/>
                  </a:lnTo>
                  <a:cubicBezTo>
                    <a:pt x="0" y="48827"/>
                    <a:pt x="7001" y="31925"/>
                    <a:pt x="19463" y="19463"/>
                  </a:cubicBezTo>
                  <a:cubicBezTo>
                    <a:pt x="31925" y="7001"/>
                    <a:pt x="48827" y="0"/>
                    <a:pt x="66450" y="0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75067" cy="38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Threat of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New Entrants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31781" y="4927989"/>
            <a:ext cx="4150267" cy="1562117"/>
            <a:chOff x="0" y="0"/>
            <a:chExt cx="5533689" cy="2082823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0"/>
              <a:ext cx="5533689" cy="846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Barriers to Entry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2684" y="1236579"/>
              <a:ext cx="5248321" cy="846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Switching Costs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986391" y="1259596"/>
            <a:ext cx="1037339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Pre-Automation</a:t>
            </a:r>
            <a:r>
              <a:rPr lang="en-US" sz="5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: Porter’s 5-Forces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62427" y="5340899"/>
            <a:ext cx="2563146" cy="1264195"/>
            <a:chOff x="0" y="0"/>
            <a:chExt cx="675067" cy="3329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5067" cy="332957"/>
            </a:xfrm>
            <a:custGeom>
              <a:avLst/>
              <a:gdLst/>
              <a:ahLst/>
              <a:cxnLst/>
              <a:rect l="l" t="t" r="r" b="b"/>
              <a:pathLst>
                <a:path w="675067" h="332957">
                  <a:moveTo>
                    <a:pt x="66450" y="0"/>
                  </a:moveTo>
                  <a:lnTo>
                    <a:pt x="608617" y="0"/>
                  </a:lnTo>
                  <a:cubicBezTo>
                    <a:pt x="626241" y="0"/>
                    <a:pt x="643142" y="7001"/>
                    <a:pt x="655604" y="19463"/>
                  </a:cubicBezTo>
                  <a:cubicBezTo>
                    <a:pt x="668066" y="31925"/>
                    <a:pt x="675067" y="48827"/>
                    <a:pt x="675067" y="66450"/>
                  </a:cubicBezTo>
                  <a:lnTo>
                    <a:pt x="675067" y="266506"/>
                  </a:lnTo>
                  <a:cubicBezTo>
                    <a:pt x="675067" y="284130"/>
                    <a:pt x="668066" y="301032"/>
                    <a:pt x="655604" y="313494"/>
                  </a:cubicBezTo>
                  <a:cubicBezTo>
                    <a:pt x="643142" y="325956"/>
                    <a:pt x="626241" y="332957"/>
                    <a:pt x="608617" y="332957"/>
                  </a:cubicBezTo>
                  <a:lnTo>
                    <a:pt x="66450" y="332957"/>
                  </a:lnTo>
                  <a:cubicBezTo>
                    <a:pt x="48827" y="332957"/>
                    <a:pt x="31925" y="325956"/>
                    <a:pt x="19463" y="313494"/>
                  </a:cubicBezTo>
                  <a:cubicBezTo>
                    <a:pt x="7001" y="301032"/>
                    <a:pt x="0" y="284130"/>
                    <a:pt x="0" y="266506"/>
                  </a:cubicBezTo>
                  <a:lnTo>
                    <a:pt x="0" y="66450"/>
                  </a:lnTo>
                  <a:cubicBezTo>
                    <a:pt x="0" y="48827"/>
                    <a:pt x="7001" y="31925"/>
                    <a:pt x="19463" y="19463"/>
                  </a:cubicBezTo>
                  <a:cubicBezTo>
                    <a:pt x="31925" y="7001"/>
                    <a:pt x="48827" y="0"/>
                    <a:pt x="66450" y="0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75067" cy="38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Bargaining Power of Suppliers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47593" y="7662369"/>
            <a:ext cx="2563146" cy="1264195"/>
            <a:chOff x="0" y="0"/>
            <a:chExt cx="675067" cy="3329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5067" cy="332957"/>
            </a:xfrm>
            <a:custGeom>
              <a:avLst/>
              <a:gdLst/>
              <a:ahLst/>
              <a:cxnLst/>
              <a:rect l="l" t="t" r="r" b="b"/>
              <a:pathLst>
                <a:path w="675067" h="332957">
                  <a:moveTo>
                    <a:pt x="66450" y="0"/>
                  </a:moveTo>
                  <a:lnTo>
                    <a:pt x="608617" y="0"/>
                  </a:lnTo>
                  <a:cubicBezTo>
                    <a:pt x="626241" y="0"/>
                    <a:pt x="643142" y="7001"/>
                    <a:pt x="655604" y="19463"/>
                  </a:cubicBezTo>
                  <a:cubicBezTo>
                    <a:pt x="668066" y="31925"/>
                    <a:pt x="675067" y="48827"/>
                    <a:pt x="675067" y="66450"/>
                  </a:cubicBezTo>
                  <a:lnTo>
                    <a:pt x="675067" y="266506"/>
                  </a:lnTo>
                  <a:cubicBezTo>
                    <a:pt x="675067" y="284130"/>
                    <a:pt x="668066" y="301032"/>
                    <a:pt x="655604" y="313494"/>
                  </a:cubicBezTo>
                  <a:cubicBezTo>
                    <a:pt x="643142" y="325956"/>
                    <a:pt x="626241" y="332957"/>
                    <a:pt x="608617" y="332957"/>
                  </a:cubicBezTo>
                  <a:lnTo>
                    <a:pt x="66450" y="332957"/>
                  </a:lnTo>
                  <a:cubicBezTo>
                    <a:pt x="48827" y="332957"/>
                    <a:pt x="31925" y="325956"/>
                    <a:pt x="19463" y="313494"/>
                  </a:cubicBezTo>
                  <a:cubicBezTo>
                    <a:pt x="7001" y="301032"/>
                    <a:pt x="0" y="284130"/>
                    <a:pt x="0" y="266506"/>
                  </a:cubicBezTo>
                  <a:lnTo>
                    <a:pt x="0" y="66450"/>
                  </a:lnTo>
                  <a:cubicBezTo>
                    <a:pt x="0" y="48827"/>
                    <a:pt x="7001" y="31925"/>
                    <a:pt x="19463" y="19463"/>
                  </a:cubicBezTo>
                  <a:cubicBezTo>
                    <a:pt x="31925" y="7001"/>
                    <a:pt x="48827" y="0"/>
                    <a:pt x="66450" y="0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75067" cy="38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Threat of Substitutes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413456" y="5340899"/>
            <a:ext cx="2563146" cy="1264195"/>
            <a:chOff x="0" y="0"/>
            <a:chExt cx="675067" cy="3329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5067" cy="332957"/>
            </a:xfrm>
            <a:custGeom>
              <a:avLst/>
              <a:gdLst/>
              <a:ahLst/>
              <a:cxnLst/>
              <a:rect l="l" t="t" r="r" b="b"/>
              <a:pathLst>
                <a:path w="675067" h="332957">
                  <a:moveTo>
                    <a:pt x="66450" y="0"/>
                  </a:moveTo>
                  <a:lnTo>
                    <a:pt x="608617" y="0"/>
                  </a:lnTo>
                  <a:cubicBezTo>
                    <a:pt x="626241" y="0"/>
                    <a:pt x="643142" y="7001"/>
                    <a:pt x="655604" y="19463"/>
                  </a:cubicBezTo>
                  <a:cubicBezTo>
                    <a:pt x="668066" y="31925"/>
                    <a:pt x="675067" y="48827"/>
                    <a:pt x="675067" y="66450"/>
                  </a:cubicBezTo>
                  <a:lnTo>
                    <a:pt x="675067" y="266506"/>
                  </a:lnTo>
                  <a:cubicBezTo>
                    <a:pt x="675067" y="284130"/>
                    <a:pt x="668066" y="301032"/>
                    <a:pt x="655604" y="313494"/>
                  </a:cubicBezTo>
                  <a:cubicBezTo>
                    <a:pt x="643142" y="325956"/>
                    <a:pt x="626241" y="332957"/>
                    <a:pt x="608617" y="332957"/>
                  </a:cubicBezTo>
                  <a:lnTo>
                    <a:pt x="66450" y="332957"/>
                  </a:lnTo>
                  <a:cubicBezTo>
                    <a:pt x="48827" y="332957"/>
                    <a:pt x="31925" y="325956"/>
                    <a:pt x="19463" y="313494"/>
                  </a:cubicBezTo>
                  <a:cubicBezTo>
                    <a:pt x="7001" y="301032"/>
                    <a:pt x="0" y="284130"/>
                    <a:pt x="0" y="266506"/>
                  </a:cubicBezTo>
                  <a:lnTo>
                    <a:pt x="0" y="66450"/>
                  </a:lnTo>
                  <a:cubicBezTo>
                    <a:pt x="0" y="48827"/>
                    <a:pt x="7001" y="31925"/>
                    <a:pt x="19463" y="19463"/>
                  </a:cubicBezTo>
                  <a:cubicBezTo>
                    <a:pt x="31925" y="7001"/>
                    <a:pt x="48827" y="0"/>
                    <a:pt x="66450" y="0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75067" cy="38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Bargaining Power of Buyers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247593" y="5340899"/>
            <a:ext cx="2343843" cy="1264195"/>
            <a:chOff x="0" y="0"/>
            <a:chExt cx="617308" cy="3329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7308" cy="332957"/>
            </a:xfrm>
            <a:custGeom>
              <a:avLst/>
              <a:gdLst/>
              <a:ahLst/>
              <a:cxnLst/>
              <a:rect l="l" t="t" r="r" b="b"/>
              <a:pathLst>
                <a:path w="617308" h="332957">
                  <a:moveTo>
                    <a:pt x="72668" y="0"/>
                  </a:moveTo>
                  <a:lnTo>
                    <a:pt x="544640" y="0"/>
                  </a:lnTo>
                  <a:cubicBezTo>
                    <a:pt x="584774" y="0"/>
                    <a:pt x="617308" y="32535"/>
                    <a:pt x="617308" y="72668"/>
                  </a:cubicBezTo>
                  <a:lnTo>
                    <a:pt x="617308" y="260289"/>
                  </a:lnTo>
                  <a:cubicBezTo>
                    <a:pt x="617308" y="279562"/>
                    <a:pt x="609652" y="298045"/>
                    <a:pt x="596024" y="311673"/>
                  </a:cubicBezTo>
                  <a:cubicBezTo>
                    <a:pt x="582397" y="325301"/>
                    <a:pt x="563913" y="332957"/>
                    <a:pt x="544640" y="332957"/>
                  </a:cubicBezTo>
                  <a:lnTo>
                    <a:pt x="72668" y="332957"/>
                  </a:lnTo>
                  <a:cubicBezTo>
                    <a:pt x="53395" y="332957"/>
                    <a:pt x="34912" y="325301"/>
                    <a:pt x="21284" y="311673"/>
                  </a:cubicBezTo>
                  <a:cubicBezTo>
                    <a:pt x="7656" y="298045"/>
                    <a:pt x="0" y="279562"/>
                    <a:pt x="0" y="260289"/>
                  </a:cubicBezTo>
                  <a:lnTo>
                    <a:pt x="0" y="72668"/>
                  </a:lnTo>
                  <a:cubicBezTo>
                    <a:pt x="0" y="53395"/>
                    <a:pt x="7656" y="34912"/>
                    <a:pt x="21284" y="21284"/>
                  </a:cubicBezTo>
                  <a:cubicBezTo>
                    <a:pt x="34912" y="7656"/>
                    <a:pt x="53395" y="0"/>
                    <a:pt x="72668" y="0"/>
                  </a:cubicBezTo>
                  <a:close/>
                </a:path>
              </a:pathLst>
            </a:custGeom>
            <a:solidFill>
              <a:srgbClr val="F9B5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617308" cy="399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27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Industry 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Rivalry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2419514" y="4283624"/>
            <a:ext cx="0" cy="1057275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V="1">
            <a:off x="12419514" y="6605094"/>
            <a:ext cx="0" cy="1057275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10425573" y="5972996"/>
            <a:ext cx="822020" cy="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flipH="1">
            <a:off x="13591436" y="5972996"/>
            <a:ext cx="822020" cy="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Age of Meaning</a:t>
            </a:r>
          </a:p>
        </p:txBody>
      </p:sp>
      <p:sp>
        <p:nvSpPr>
          <p:cNvPr id="29" name="AutoShape 29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59069" y="1485900"/>
            <a:ext cx="7146405" cy="7146405"/>
            <a:chOff x="0" y="0"/>
            <a:chExt cx="9528540" cy="95285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28556" cy="9528556"/>
            </a:xfrm>
            <a:custGeom>
              <a:avLst/>
              <a:gdLst/>
              <a:ahLst/>
              <a:cxnLst/>
              <a:rect l="l" t="t" r="r" b="b"/>
              <a:pathLst>
                <a:path w="9528556" h="9528556">
                  <a:moveTo>
                    <a:pt x="635000" y="0"/>
                  </a:moveTo>
                  <a:lnTo>
                    <a:pt x="8893556" y="0"/>
                  </a:lnTo>
                  <a:cubicBezTo>
                    <a:pt x="9061969" y="0"/>
                    <a:pt x="9223484" y="66902"/>
                    <a:pt x="9342569" y="185987"/>
                  </a:cubicBezTo>
                  <a:cubicBezTo>
                    <a:pt x="9461655" y="305073"/>
                    <a:pt x="9528556" y="466588"/>
                    <a:pt x="9528556" y="635000"/>
                  </a:cubicBezTo>
                  <a:lnTo>
                    <a:pt x="9528556" y="8893556"/>
                  </a:lnTo>
                  <a:cubicBezTo>
                    <a:pt x="9528556" y="9244257"/>
                    <a:pt x="9244257" y="9528556"/>
                    <a:pt x="8893556" y="9528556"/>
                  </a:cubicBezTo>
                  <a:lnTo>
                    <a:pt x="635000" y="9528556"/>
                  </a:lnTo>
                  <a:cubicBezTo>
                    <a:pt x="284299" y="9528556"/>
                    <a:pt x="0" y="9244257"/>
                    <a:pt x="0" y="8893556"/>
                  </a:cubicBezTo>
                  <a:lnTo>
                    <a:pt x="0" y="635000"/>
                  </a:lnTo>
                  <a:cubicBezTo>
                    <a:pt x="0" y="284299"/>
                    <a:pt x="284299" y="0"/>
                    <a:pt x="6350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8" name="AutoShape 8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Age of Meaning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7989" y="1486948"/>
            <a:ext cx="7356000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Porter’s 5 Forces No Longer Apply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7989" y="4544713"/>
            <a:ext cx="7153800" cy="244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Post-IP world: 90% of Internet scraped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Post-Regulation: Policy lagging behind innovation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Post-Moat: Models commoditized, open source rising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We've automated all measurable value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59069" y="1485900"/>
            <a:ext cx="7146405" cy="7146405"/>
            <a:chOff x="0" y="0"/>
            <a:chExt cx="9528540" cy="95285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28556" cy="9528556"/>
            </a:xfrm>
            <a:custGeom>
              <a:avLst/>
              <a:gdLst/>
              <a:ahLst/>
              <a:cxnLst/>
              <a:rect l="l" t="t" r="r" b="b"/>
              <a:pathLst>
                <a:path w="9528556" h="9528556">
                  <a:moveTo>
                    <a:pt x="635000" y="0"/>
                  </a:moveTo>
                  <a:lnTo>
                    <a:pt x="8893556" y="0"/>
                  </a:lnTo>
                  <a:cubicBezTo>
                    <a:pt x="9061969" y="0"/>
                    <a:pt x="9223484" y="66902"/>
                    <a:pt x="9342569" y="185987"/>
                  </a:cubicBezTo>
                  <a:cubicBezTo>
                    <a:pt x="9461655" y="305073"/>
                    <a:pt x="9528556" y="466588"/>
                    <a:pt x="9528556" y="635000"/>
                  </a:cubicBezTo>
                  <a:lnTo>
                    <a:pt x="9528556" y="8893556"/>
                  </a:lnTo>
                  <a:cubicBezTo>
                    <a:pt x="9528556" y="9244257"/>
                    <a:pt x="9244257" y="9528556"/>
                    <a:pt x="8893556" y="9528556"/>
                  </a:cubicBezTo>
                  <a:lnTo>
                    <a:pt x="635000" y="9528556"/>
                  </a:lnTo>
                  <a:cubicBezTo>
                    <a:pt x="284299" y="9528556"/>
                    <a:pt x="0" y="9244257"/>
                    <a:pt x="0" y="8893556"/>
                  </a:cubicBezTo>
                  <a:lnTo>
                    <a:pt x="0" y="635000"/>
                  </a:lnTo>
                  <a:cubicBezTo>
                    <a:pt x="0" y="284299"/>
                    <a:pt x="284299" y="0"/>
                    <a:pt x="6350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8" name="AutoShape 8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Age of Meaning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7989" y="1486948"/>
            <a:ext cx="7356000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Strategic Imagination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7989" y="3611228"/>
            <a:ext cx="7153800" cy="369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What we are left with is what can’t be measured</a:t>
            </a:r>
          </a:p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We will compete on shared values</a:t>
            </a:r>
          </a:p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Companies will become sovereign ecosystems bound together by trust between stakeholders</a:t>
            </a:r>
          </a:p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Ethics will be operationalized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Machiavelli will have to run and hide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AutoShape 6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15479" y="1744123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Age of Meaning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1560" y="1374930"/>
            <a:ext cx="7356000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Next Steps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41738" y="2516257"/>
            <a:ext cx="7153800" cy="558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The CEO must lead</a:t>
            </a:r>
          </a:p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First principles</a:t>
            </a:r>
          </a:p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Values based</a:t>
            </a:r>
          </a:p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People-first, then AI</a:t>
            </a:r>
          </a:p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Organizational buy-in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Thought-leadership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Integrate ML + GenAI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Agnostic, Multi-LL, Open-Sourced and Closes-Sourced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Cross-function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AutoShape 6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Age of Meaning</a:t>
            </a:r>
          </a:p>
        </p:txBody>
      </p:sp>
      <p:pic>
        <p:nvPicPr>
          <p:cNvPr id="10" name="Picture 9" descr="A person standing on a rock looking at the moon&#10;&#10;AI-generated content may be incorrect.">
            <a:extLst>
              <a:ext uri="{FF2B5EF4-FFF2-40B4-BE49-F238E27FC236}">
                <a16:creationId xmlns:a16="http://schemas.microsoft.com/office/drawing/2014/main" id="{46F944DF-990A-577C-C930-811CAFF0B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66" y="1161488"/>
            <a:ext cx="7224433" cy="7614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94128A-BCCA-C967-7E99-49B083BF0B7A}"/>
              </a:ext>
            </a:extLst>
          </p:cNvPr>
          <p:cNvSpPr txBox="1"/>
          <p:nvPr/>
        </p:nvSpPr>
        <p:spPr>
          <a:xfrm>
            <a:off x="8534400" y="1714500"/>
            <a:ext cx="9220199" cy="587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758"/>
              </a:lnSpc>
            </a:pPr>
            <a:r>
              <a:rPr lang="en-US" sz="96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Thank You</a:t>
            </a:r>
          </a:p>
          <a:p>
            <a:pPr>
              <a:lnSpc>
                <a:spcPts val="11758"/>
              </a:lnSpc>
            </a:pPr>
            <a:r>
              <a:rPr lang="en-US" sz="36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6"/>
              </a:rPr>
              <a:t>Stephen@curiouser.ai</a:t>
            </a:r>
            <a:endParaRPr lang="en-US" sz="36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>
              <a:lnSpc>
                <a:spcPts val="11758"/>
              </a:lnSpc>
            </a:pPr>
            <a:r>
              <a:rPr lang="en-US" sz="36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7"/>
              </a:rPr>
              <a:t>https://www.linkedin.com/in/stephenbklein/</a:t>
            </a:r>
            <a:endParaRPr lang="en-US" sz="36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11758"/>
              </a:lnSpc>
            </a:pPr>
            <a:endParaRPr lang="en-US" sz="36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24028" y="312480"/>
            <a:ext cx="2035272" cy="716220"/>
            <a:chOff x="0" y="0"/>
            <a:chExt cx="2713696" cy="954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3736" cy="954913"/>
            </a:xfrm>
            <a:custGeom>
              <a:avLst/>
              <a:gdLst/>
              <a:ahLst/>
              <a:cxnLst/>
              <a:rect l="l" t="t" r="r" b="b"/>
              <a:pathLst>
                <a:path w="2713736" h="954913">
                  <a:moveTo>
                    <a:pt x="0" y="0"/>
                  </a:moveTo>
                  <a:lnTo>
                    <a:pt x="2713736" y="0"/>
                  </a:lnTo>
                  <a:lnTo>
                    <a:pt x="2713736" y="954913"/>
                  </a:lnTo>
                  <a:lnTo>
                    <a:pt x="0" y="9549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9852" r="1" b="-298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136894" y="5413377"/>
            <a:ext cx="347880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Stephen Klein</a:t>
            </a:r>
          </a:p>
          <a:p>
            <a:pPr algn="ctr">
              <a:lnSpc>
                <a:spcPts val="2351"/>
              </a:lnSpc>
            </a:pPr>
            <a:endParaRPr lang="en-US" sz="36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56918" y="6384927"/>
            <a:ext cx="3838752" cy="181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Founder &amp; CEO, Curiouser.AI; </a:t>
            </a:r>
          </a:p>
          <a:p>
            <a:pPr algn="ctr">
              <a:lnSpc>
                <a:spcPts val="4030"/>
              </a:lnSpc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Lecturer, UC Berkeley</a:t>
            </a:r>
          </a:p>
          <a:p>
            <a:pPr algn="ctr">
              <a:lnSpc>
                <a:spcPts val="2351"/>
              </a:lnSpc>
            </a:pPr>
            <a:endParaRPr lang="en-US" sz="24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117844" y="6220630"/>
            <a:ext cx="3453961" cy="5715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640356" y="998199"/>
            <a:ext cx="54580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About</a:t>
            </a:r>
            <a:r>
              <a:rPr lang="en-US" sz="4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400">
                <a:solidFill>
                  <a:srgbClr val="00CD8F"/>
                </a:solidFill>
                <a:latin typeface="Calibri (MS)"/>
                <a:ea typeface="Calibri (MS)"/>
                <a:cs typeface="Calibri (MS)"/>
                <a:sym typeface="Calibri (MS)"/>
              </a:rPr>
              <a:t>Stephen Klein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40356" y="2078548"/>
            <a:ext cx="8435250" cy="712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Stephen Klein is the Founder and CEO of Curiouser.AI, a values-driven AI advisory helping leaders use generative AI to think more clearly, design with intention, and lead with imagination. </a:t>
            </a:r>
          </a:p>
          <a:p>
            <a:pPr algn="l">
              <a:lnSpc>
                <a:spcPts val="3340"/>
              </a:lnSpc>
            </a:pPr>
            <a:endParaRPr lang="en-US" sz="200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340"/>
              </a:lnSpc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He also teaches at UC Berkeley, exploring the intersection of strategy, ethics, and emerging tech.</a:t>
            </a:r>
          </a:p>
          <a:p>
            <a:pPr algn="l">
              <a:lnSpc>
                <a:spcPts val="3340"/>
              </a:lnSpc>
            </a:pPr>
            <a:endParaRPr lang="en-US" sz="200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340"/>
              </a:lnSpc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 Harvard MBA and three-time entrepreneur, Klein brings global experience across startups, F500s, and higher ed. Formerly CMO at Dentons’ innovation arm, he led global AI ethics efforts.</a:t>
            </a:r>
          </a:p>
          <a:p>
            <a:pPr algn="l">
              <a:lnSpc>
                <a:spcPts val="3340"/>
              </a:lnSpc>
            </a:pPr>
            <a:endParaRPr lang="en-US" sz="200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340"/>
              </a:lnSpc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He is currently working with Georgetown University Press Publishing to author a book called Age of Meaning: What Life Look Likes In A Post Automation World</a:t>
            </a:r>
          </a:p>
          <a:p>
            <a:pPr algn="l">
              <a:lnSpc>
                <a:spcPts val="3340"/>
              </a:lnSpc>
            </a:pPr>
            <a:endParaRPr lang="en-US" sz="200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340"/>
              </a:lnSpc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At Curiouser, he’s building Alice™, an AI strategic coach that supports thoughtful decision-making. His message: AI isn’t just about tecd- it’s about better questions, stronger values, and more human leadership.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480572" y="2798769"/>
            <a:ext cx="2791564" cy="2791564"/>
            <a:chOff x="0" y="0"/>
            <a:chExt cx="3722085" cy="37220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22085" cy="3722085"/>
            </a:xfrm>
            <a:custGeom>
              <a:avLst/>
              <a:gdLst/>
              <a:ahLst/>
              <a:cxnLst/>
              <a:rect l="l" t="t" r="r" b="b"/>
              <a:pathLst>
                <a:path w="3722085" h="3722085">
                  <a:moveTo>
                    <a:pt x="0" y="0"/>
                  </a:moveTo>
                  <a:lnTo>
                    <a:pt x="3722085" y="0"/>
                  </a:lnTo>
                  <a:lnTo>
                    <a:pt x="3722085" y="3722085"/>
                  </a:lnTo>
                  <a:lnTo>
                    <a:pt x="0" y="3722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260905" y="260905"/>
              <a:ext cx="3200275" cy="32002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14671" b="-35507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23487" cy="10287000"/>
            <a:chOff x="0" y="0"/>
            <a:chExt cx="9364649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64599" cy="13716000"/>
            </a:xfrm>
            <a:custGeom>
              <a:avLst/>
              <a:gdLst/>
              <a:ahLst/>
              <a:cxnLst/>
              <a:rect l="l" t="t" r="r" b="b"/>
              <a:pathLst>
                <a:path w="9364599" h="13716000">
                  <a:moveTo>
                    <a:pt x="0" y="0"/>
                  </a:moveTo>
                  <a:lnTo>
                    <a:pt x="9364599" y="0"/>
                  </a:lnTo>
                  <a:lnTo>
                    <a:pt x="936459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895475"/>
            <a:ext cx="6566557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80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Agenda</a:t>
            </a:r>
          </a:p>
        </p:txBody>
      </p:sp>
      <p:sp>
        <p:nvSpPr>
          <p:cNvPr id="5" name="AutoShape 5"/>
          <p:cNvSpPr/>
          <p:nvPr/>
        </p:nvSpPr>
        <p:spPr>
          <a:xfrm rot="25277">
            <a:off x="1009580" y="1818556"/>
            <a:ext cx="518174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345" y="8757648"/>
            <a:ext cx="254123" cy="336610"/>
            <a:chOff x="0" y="0"/>
            <a:chExt cx="338831" cy="4488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8836" cy="448818"/>
            </a:xfrm>
            <a:custGeom>
              <a:avLst/>
              <a:gdLst/>
              <a:ahLst/>
              <a:cxnLst/>
              <a:rect l="l" t="t" r="r" b="b"/>
              <a:pathLst>
                <a:path w="338836" h="448818">
                  <a:moveTo>
                    <a:pt x="338836" y="448818"/>
                  </a:moveTo>
                  <a:lnTo>
                    <a:pt x="0" y="448818"/>
                  </a:lnTo>
                  <a:lnTo>
                    <a:pt x="0" y="0"/>
                  </a:lnTo>
                  <a:lnTo>
                    <a:pt x="338836" y="0"/>
                  </a:lnTo>
                  <a:close/>
                </a:path>
              </a:pathLst>
            </a:custGeom>
            <a:solidFill>
              <a:srgbClr val="4F525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0168" y="8757648"/>
            <a:ext cx="1031112" cy="336610"/>
            <a:chOff x="0" y="0"/>
            <a:chExt cx="1374816" cy="4488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775" cy="448818"/>
            </a:xfrm>
            <a:custGeom>
              <a:avLst/>
              <a:gdLst/>
              <a:ahLst/>
              <a:cxnLst/>
              <a:rect l="l" t="t" r="r" b="b"/>
              <a:pathLst>
                <a:path w="1374775" h="448818">
                  <a:moveTo>
                    <a:pt x="1374775" y="448818"/>
                  </a:moveTo>
                  <a:lnTo>
                    <a:pt x="0" y="448818"/>
                  </a:lnTo>
                  <a:lnTo>
                    <a:pt x="0" y="0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4F525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276627" y="8757648"/>
            <a:ext cx="954532" cy="336610"/>
            <a:chOff x="0" y="0"/>
            <a:chExt cx="1272709" cy="4488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2667" cy="448818"/>
            </a:xfrm>
            <a:custGeom>
              <a:avLst/>
              <a:gdLst/>
              <a:ahLst/>
              <a:cxnLst/>
              <a:rect l="l" t="t" r="r" b="b"/>
              <a:pathLst>
                <a:path w="1272667" h="448818">
                  <a:moveTo>
                    <a:pt x="1272667" y="448818"/>
                  </a:moveTo>
                  <a:lnTo>
                    <a:pt x="0" y="448818"/>
                  </a:lnTo>
                  <a:lnTo>
                    <a:pt x="0" y="0"/>
                  </a:lnTo>
                  <a:lnTo>
                    <a:pt x="1272667" y="0"/>
                  </a:lnTo>
                  <a:close/>
                </a:path>
              </a:pathLst>
            </a:custGeom>
            <a:solidFill>
              <a:srgbClr val="4F525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43151" y="8757648"/>
            <a:ext cx="253873" cy="336610"/>
            <a:chOff x="0" y="0"/>
            <a:chExt cx="338497" cy="4488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8455" cy="448818"/>
            </a:xfrm>
            <a:custGeom>
              <a:avLst/>
              <a:gdLst/>
              <a:ahLst/>
              <a:cxnLst/>
              <a:rect l="l" t="t" r="r" b="b"/>
              <a:pathLst>
                <a:path w="338455" h="448818">
                  <a:moveTo>
                    <a:pt x="338455" y="448818"/>
                  </a:moveTo>
                  <a:lnTo>
                    <a:pt x="0" y="448818"/>
                  </a:lnTo>
                  <a:lnTo>
                    <a:pt x="0" y="0"/>
                  </a:lnTo>
                  <a:lnTo>
                    <a:pt x="338455" y="0"/>
                  </a:lnTo>
                  <a:close/>
                </a:path>
              </a:pathLst>
            </a:custGeom>
            <a:solidFill>
              <a:srgbClr val="57B7F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78074" y="8757648"/>
            <a:ext cx="254064" cy="336610"/>
            <a:chOff x="0" y="0"/>
            <a:chExt cx="338752" cy="4488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8709" cy="448818"/>
            </a:xfrm>
            <a:custGeom>
              <a:avLst/>
              <a:gdLst/>
              <a:ahLst/>
              <a:cxnLst/>
              <a:rect l="l" t="t" r="r" b="b"/>
              <a:pathLst>
                <a:path w="338709" h="448818">
                  <a:moveTo>
                    <a:pt x="338709" y="448818"/>
                  </a:moveTo>
                  <a:lnTo>
                    <a:pt x="0" y="448818"/>
                  </a:lnTo>
                  <a:lnTo>
                    <a:pt x="0" y="0"/>
                  </a:lnTo>
                  <a:lnTo>
                    <a:pt x="338709" y="0"/>
                  </a:ln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63515" y="505438"/>
            <a:ext cx="864047" cy="491487"/>
          </a:xfrm>
          <a:custGeom>
            <a:avLst/>
            <a:gdLst/>
            <a:ahLst/>
            <a:cxnLst/>
            <a:rect l="l" t="t" r="r" b="b"/>
            <a:pathLst>
              <a:path w="864047" h="491487">
                <a:moveTo>
                  <a:pt x="0" y="0"/>
                </a:moveTo>
                <a:lnTo>
                  <a:pt x="864047" y="0"/>
                </a:lnTo>
                <a:lnTo>
                  <a:pt x="864047" y="491487"/>
                </a:lnTo>
                <a:lnTo>
                  <a:pt x="0" y="491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8005085" y="1362823"/>
            <a:ext cx="8931400" cy="38100"/>
          </a:xfrm>
          <a:prstGeom prst="line">
            <a:avLst/>
          </a:prstGeom>
          <a:ln w="2857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8004893" y="2307992"/>
            <a:ext cx="8941118" cy="38100"/>
          </a:xfrm>
          <a:prstGeom prst="line">
            <a:avLst/>
          </a:prstGeom>
          <a:ln w="2857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230767" y="1508382"/>
            <a:ext cx="351451" cy="53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50653" y="1529020"/>
            <a:ext cx="6061800" cy="4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500">
                <a:solidFill>
                  <a:srgbClr val="F4F4F4"/>
                </a:solidFill>
                <a:latin typeface="Lexend Deca"/>
                <a:ea typeface="Lexend Deca"/>
                <a:cs typeface="Lexend Deca"/>
                <a:sym typeface="Lexend Deca"/>
              </a:rPr>
              <a:t>The Three Hidden Forces</a:t>
            </a:r>
          </a:p>
        </p:txBody>
      </p:sp>
      <p:sp>
        <p:nvSpPr>
          <p:cNvPr id="21" name="AutoShape 21"/>
          <p:cNvSpPr/>
          <p:nvPr/>
        </p:nvSpPr>
        <p:spPr>
          <a:xfrm>
            <a:off x="8004893" y="3253160"/>
            <a:ext cx="9007793" cy="38100"/>
          </a:xfrm>
          <a:prstGeom prst="line">
            <a:avLst/>
          </a:prstGeom>
          <a:ln w="2857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8211717" y="2462251"/>
            <a:ext cx="389551" cy="52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50653" y="3419357"/>
            <a:ext cx="5525100" cy="4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500">
                <a:solidFill>
                  <a:srgbClr val="F4F4F4"/>
                </a:solidFill>
                <a:latin typeface="Lexend Deca"/>
                <a:ea typeface="Lexend Deca"/>
                <a:cs typeface="Lexend Deca"/>
                <a:sym typeface="Lexend Deca"/>
              </a:rPr>
              <a:t>Force Two- Cognitive Theatre</a:t>
            </a:r>
          </a:p>
        </p:txBody>
      </p:sp>
      <p:sp>
        <p:nvSpPr>
          <p:cNvPr id="24" name="AutoShape 24"/>
          <p:cNvSpPr/>
          <p:nvPr/>
        </p:nvSpPr>
        <p:spPr>
          <a:xfrm>
            <a:off x="8004893" y="4198329"/>
            <a:ext cx="9112500" cy="38100"/>
          </a:xfrm>
          <a:prstGeom prst="line">
            <a:avLst/>
          </a:prstGeom>
          <a:ln w="2857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8226113" y="3398719"/>
            <a:ext cx="360759" cy="53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03</a:t>
            </a:r>
          </a:p>
        </p:txBody>
      </p:sp>
      <p:sp>
        <p:nvSpPr>
          <p:cNvPr id="26" name="AutoShape 26"/>
          <p:cNvSpPr/>
          <p:nvPr/>
        </p:nvSpPr>
        <p:spPr>
          <a:xfrm>
            <a:off x="8005085" y="5143498"/>
            <a:ext cx="9112568" cy="38100"/>
          </a:xfrm>
          <a:prstGeom prst="line">
            <a:avLst/>
          </a:prstGeom>
          <a:ln w="2857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8211717" y="4343888"/>
            <a:ext cx="389551" cy="53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04</a:t>
            </a:r>
          </a:p>
        </p:txBody>
      </p:sp>
      <p:sp>
        <p:nvSpPr>
          <p:cNvPr id="28" name="AutoShape 28"/>
          <p:cNvSpPr/>
          <p:nvPr/>
        </p:nvSpPr>
        <p:spPr>
          <a:xfrm>
            <a:off x="8004893" y="6079143"/>
            <a:ext cx="9112568" cy="38100"/>
          </a:xfrm>
          <a:prstGeom prst="line">
            <a:avLst/>
          </a:prstGeom>
          <a:ln w="2857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8950653" y="2478539"/>
            <a:ext cx="6295500" cy="4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500">
                <a:solidFill>
                  <a:srgbClr val="F4F4F4"/>
                </a:solidFill>
                <a:latin typeface="Lexend Deca"/>
                <a:ea typeface="Lexend Deca"/>
                <a:cs typeface="Lexend Deca"/>
                <a:sym typeface="Lexend Deca"/>
              </a:rPr>
              <a:t>Force One- Mass Delusion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19893" y="5330333"/>
            <a:ext cx="3732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499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950653" y="4364526"/>
            <a:ext cx="6737789" cy="4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500">
                <a:solidFill>
                  <a:srgbClr val="F4F4F4"/>
                </a:solidFill>
                <a:latin typeface="Lexend Deca"/>
                <a:ea typeface="Lexend Deca"/>
                <a:cs typeface="Lexend Deca"/>
                <a:sym typeface="Lexend Deca"/>
              </a:rPr>
              <a:t>Force Three- Metaphorical Confusion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50653" y="5330333"/>
            <a:ext cx="820035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499">
                <a:solidFill>
                  <a:srgbClr val="F4F4F4"/>
                </a:solidFill>
                <a:latin typeface="Lexend Deca"/>
                <a:ea typeface="Lexend Deca"/>
                <a:cs typeface="Lexend Deca"/>
                <a:sym typeface="Lexend Deca"/>
              </a:rPr>
              <a:t>Welcome to The Age Of Meaning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7" cy="491487"/>
          </a:xfrm>
          <a:custGeom>
            <a:avLst/>
            <a:gdLst/>
            <a:ahLst/>
            <a:cxnLst/>
            <a:rect l="l" t="t" r="r" b="b"/>
            <a:pathLst>
              <a:path w="864047" h="491487">
                <a:moveTo>
                  <a:pt x="0" y="0"/>
                </a:moveTo>
                <a:lnTo>
                  <a:pt x="864047" y="0"/>
                </a:lnTo>
                <a:lnTo>
                  <a:pt x="864047" y="491487"/>
                </a:lnTo>
                <a:lnTo>
                  <a:pt x="0" y="491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080">
            <a:off x="1009580" y="9244012"/>
            <a:ext cx="8153539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59069" y="1485900"/>
            <a:ext cx="7146405" cy="7146405"/>
            <a:chOff x="0" y="0"/>
            <a:chExt cx="9528540" cy="95285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28556" cy="9528556"/>
            </a:xfrm>
            <a:custGeom>
              <a:avLst/>
              <a:gdLst/>
              <a:ahLst/>
              <a:cxnLst/>
              <a:rect l="l" t="t" r="r" b="b"/>
              <a:pathLst>
                <a:path w="9528556" h="9528556">
                  <a:moveTo>
                    <a:pt x="635000" y="0"/>
                  </a:moveTo>
                  <a:lnTo>
                    <a:pt x="8893556" y="0"/>
                  </a:lnTo>
                  <a:cubicBezTo>
                    <a:pt x="9061969" y="0"/>
                    <a:pt x="9223484" y="66902"/>
                    <a:pt x="9342569" y="185987"/>
                  </a:cubicBezTo>
                  <a:cubicBezTo>
                    <a:pt x="9461655" y="305073"/>
                    <a:pt x="9528556" y="466588"/>
                    <a:pt x="9528556" y="635000"/>
                  </a:cubicBezTo>
                  <a:lnTo>
                    <a:pt x="9528556" y="8893556"/>
                  </a:lnTo>
                  <a:cubicBezTo>
                    <a:pt x="9528556" y="9244257"/>
                    <a:pt x="9244257" y="9528556"/>
                    <a:pt x="8893556" y="9528556"/>
                  </a:cubicBezTo>
                  <a:lnTo>
                    <a:pt x="635000" y="9528556"/>
                  </a:lnTo>
                  <a:cubicBezTo>
                    <a:pt x="284299" y="9528556"/>
                    <a:pt x="0" y="9244257"/>
                    <a:pt x="0" y="8893556"/>
                  </a:cubicBezTo>
                  <a:lnTo>
                    <a:pt x="0" y="635000"/>
                  </a:lnTo>
                  <a:cubicBezTo>
                    <a:pt x="0" y="284299"/>
                    <a:pt x="284299" y="0"/>
                    <a:pt x="635000" y="0"/>
                  </a:cubicBezTo>
                  <a:close/>
                </a:path>
              </a:pathLst>
            </a:custGeom>
            <a:blipFill>
              <a:blip r:embed="rId5"/>
              <a:stretch>
                <a:fillRect t="-25046" b="-25046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882846" y="8915400"/>
            <a:ext cx="376454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8" name="AutoShape 8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302250"/>
            <a:ext cx="51255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The Three Hidden Forces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40876" y="2499956"/>
            <a:ext cx="7530197" cy="421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To understand what’s really going on with AI, you must be able to see three invisible forces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123481" y="1380863"/>
            <a:ext cx="4917424" cy="7525274"/>
            <a:chOff x="0" y="0"/>
            <a:chExt cx="7128730" cy="10909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28747" cy="10909316"/>
            </a:xfrm>
            <a:custGeom>
              <a:avLst/>
              <a:gdLst/>
              <a:ahLst/>
              <a:cxnLst/>
              <a:rect l="l" t="t" r="r" b="b"/>
              <a:pathLst>
                <a:path w="7128747" h="10909316">
                  <a:moveTo>
                    <a:pt x="609071" y="0"/>
                  </a:moveTo>
                  <a:lnTo>
                    <a:pt x="6519676" y="0"/>
                  </a:lnTo>
                  <a:cubicBezTo>
                    <a:pt x="6856057" y="0"/>
                    <a:pt x="7128747" y="272690"/>
                    <a:pt x="7128747" y="609071"/>
                  </a:cubicBezTo>
                  <a:lnTo>
                    <a:pt x="7128747" y="10300246"/>
                  </a:lnTo>
                  <a:cubicBezTo>
                    <a:pt x="7128747" y="10636626"/>
                    <a:pt x="6856057" y="10909316"/>
                    <a:pt x="6519676" y="10909316"/>
                  </a:cubicBezTo>
                  <a:lnTo>
                    <a:pt x="609071" y="10909316"/>
                  </a:lnTo>
                  <a:cubicBezTo>
                    <a:pt x="272690" y="10909316"/>
                    <a:pt x="0" y="10636626"/>
                    <a:pt x="0" y="10300246"/>
                  </a:cubicBezTo>
                  <a:lnTo>
                    <a:pt x="0" y="609071"/>
                  </a:lnTo>
                  <a:cubicBezTo>
                    <a:pt x="0" y="272690"/>
                    <a:pt x="272690" y="0"/>
                    <a:pt x="609071" y="0"/>
                  </a:cubicBezTo>
                  <a:close/>
                </a:path>
              </a:pathLst>
            </a:custGeom>
            <a:blipFill>
              <a:blip r:embed="rId5"/>
              <a:stretch>
                <a:fillRect t="-1290" b="-1290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8" name="AutoShape 8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One — Mass Delusions &amp; the Madness of Crowds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5971" y="1300251"/>
            <a:ext cx="6735526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Humanity’s Collective Ability to be Seduced by Greed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7989" y="5058823"/>
            <a:ext cx="7153800" cy="307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1637: Dutch Tulip Mania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1999: Dot-com bubble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2008: Real estate crash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2025: GenAI? Massive losses, no profitability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OpenAI reportedly loses $1B/month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AutoShape 6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60872" y="2770020"/>
            <a:ext cx="7678067" cy="4464909"/>
          </a:xfrm>
          <a:custGeom>
            <a:avLst/>
            <a:gdLst/>
            <a:ahLst/>
            <a:cxnLst/>
            <a:rect l="l" t="t" r="r" b="b"/>
            <a:pathLst>
              <a:path w="7678067" h="4464909">
                <a:moveTo>
                  <a:pt x="0" y="0"/>
                </a:moveTo>
                <a:lnTo>
                  <a:pt x="7678067" y="0"/>
                </a:lnTo>
                <a:lnTo>
                  <a:pt x="7678067" y="4464909"/>
                </a:lnTo>
                <a:lnTo>
                  <a:pt x="0" y="4464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30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One — Mass Delusions &amp; the Madness of Crowds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15971" y="1300251"/>
            <a:ext cx="6735526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Striking Similarities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06834" y="3135843"/>
            <a:ext cx="7153800" cy="369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GenAI companies losing billions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No moats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Commodities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Upside down unit economics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Inverse scales of economy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Products increasingly unreliable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5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4"/>
              </a:lnSpc>
            </a:pPr>
            <a:r>
              <a:rPr lang="en-US" sz="5198" b="1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AutoShape 6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72588" y="1579556"/>
            <a:ext cx="4624070" cy="7377193"/>
          </a:xfrm>
          <a:custGeom>
            <a:avLst/>
            <a:gdLst/>
            <a:ahLst/>
            <a:cxnLst/>
            <a:rect l="l" t="t" r="r" b="b"/>
            <a:pathLst>
              <a:path w="4624070" h="7377193">
                <a:moveTo>
                  <a:pt x="0" y="0"/>
                </a:moveTo>
                <a:lnTo>
                  <a:pt x="4624070" y="0"/>
                </a:lnTo>
                <a:lnTo>
                  <a:pt x="4624070" y="7377193"/>
                </a:lnTo>
                <a:lnTo>
                  <a:pt x="0" y="7377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0" t="-9853" b="-38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302250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Two — Synthetic Narratives (Cognitive Theater)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7989" y="1527748"/>
            <a:ext cx="6990570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When An Industry Blinds Us to The Truth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7989" y="4730737"/>
            <a:ext cx="7599571" cy="369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A well-used and finely honed marleting playbook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In the 1950s- </a:t>
            </a: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Sugar 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In the 1990s- Tobacco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Fund studies, buy credibility, create FOMO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Influencers amplify manufactured "truth"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80% of GenAI "success data" is industry-sourced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050">
            <a:off x="1009628" y="101917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15" y="505438"/>
            <a:ext cx="864045" cy="491490"/>
          </a:xfrm>
          <a:custGeom>
            <a:avLst/>
            <a:gdLst/>
            <a:ahLst/>
            <a:cxnLst/>
            <a:rect l="l" t="t" r="r" b="b"/>
            <a:pathLst>
              <a:path w="864045" h="491490">
                <a:moveTo>
                  <a:pt x="0" y="0"/>
                </a:moveTo>
                <a:lnTo>
                  <a:pt x="864045" y="0"/>
                </a:lnTo>
                <a:lnTo>
                  <a:pt x="864045" y="491490"/>
                </a:lnTo>
                <a:lnTo>
                  <a:pt x="0" y="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20111">
            <a:off x="1009580" y="9244050"/>
            <a:ext cx="815354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882846" y="8915400"/>
            <a:ext cx="376500" cy="104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4"/>
              </a:lnSpc>
              <a:spcBef>
                <a:spcPct val="0"/>
              </a:spcBef>
            </a:pPr>
            <a:r>
              <a:rPr lang="en-US" sz="5198" b="1" u="none" strike="noStrike">
                <a:solidFill>
                  <a:srgbClr val="F97141"/>
                </a:solidFill>
                <a:latin typeface="Arimo Bold"/>
                <a:ea typeface="Arimo Bold"/>
                <a:cs typeface="Arimo Bold"/>
                <a:sym typeface="Arimo Bold"/>
              </a:rPr>
              <a:t>&gt;</a:t>
            </a:r>
          </a:p>
        </p:txBody>
      </p:sp>
      <p:sp>
        <p:nvSpPr>
          <p:cNvPr id="6" name="AutoShape 6"/>
          <p:cNvSpPr/>
          <p:nvPr/>
        </p:nvSpPr>
        <p:spPr>
          <a:xfrm rot="8050">
            <a:off x="1009628" y="9267825"/>
            <a:ext cx="16268745" cy="0"/>
          </a:xfrm>
          <a:prstGeom prst="line">
            <a:avLst/>
          </a:prstGeom>
          <a:ln w="28575" cap="rnd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61219" y="1772089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0872" y="268685"/>
            <a:ext cx="8115300" cy="48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400">
                <a:solidFill>
                  <a:srgbClr val="F5F5F4"/>
                </a:solidFill>
                <a:latin typeface="Arimo"/>
                <a:ea typeface="Arimo"/>
                <a:cs typeface="Arimo"/>
                <a:sym typeface="Arimo"/>
              </a:rPr>
              <a:t>Force Two — Synthetic Narratives (Cognitive Theater)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15971" y="1300251"/>
            <a:ext cx="6735526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5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Delusions Require Cognitive Theatre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7989" y="5058823"/>
            <a:ext cx="7153800" cy="307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Hype drives expectations</a:t>
            </a:r>
          </a:p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Hype drives the consulting industry revenue</a:t>
            </a:r>
          </a:p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Hype drives fundraising and valuations</a:t>
            </a:r>
          </a:p>
          <a:p>
            <a:pPr marL="431801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Hype drives the Ponzi Schemes (perfectly legal)</a:t>
            </a:r>
          </a:p>
          <a:p>
            <a:pPr marL="431801" lvl="1" indent="-215900" algn="l">
              <a:lnSpc>
                <a:spcPts val="5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F5F5F4"/>
                </a:solidFill>
                <a:latin typeface="Arimo Bold"/>
                <a:ea typeface="Arimo Bold"/>
                <a:cs typeface="Arimo Bold"/>
                <a:sym typeface="Arimo Bold"/>
              </a:rPr>
              <a:t>Hype floods the zones and keeps us off-balance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CD1E3B10FD647B2C00F8D5CAE40C5" ma:contentTypeVersion="29" ma:contentTypeDescription="Create a new document." ma:contentTypeScope="" ma:versionID="5ae1002b84da2e0cdc6cefba5629065c">
  <xsd:schema xmlns:xsd="http://www.w3.org/2001/XMLSchema" xmlns:xs="http://www.w3.org/2001/XMLSchema" xmlns:p="http://schemas.microsoft.com/office/2006/metadata/properties" xmlns:ns2="53292dda-03c3-4977-bff8-bb8e9ba9cad7" xmlns:ns3="c866c9ed-2f7a-4860-bf57-8153ff3a210a" targetNamespace="http://schemas.microsoft.com/office/2006/metadata/properties" ma:root="true" ma:fieldsID="5165f4bd19b4b66600da1cc23aa1ddf4" ns2:_="" ns3:_="">
    <xsd:import namespace="53292dda-03c3-4977-bff8-bb8e9ba9cad7"/>
    <xsd:import namespace="c866c9ed-2f7a-4860-bf57-8153ff3a210a"/>
    <xsd:element name="properties">
      <xsd:complexType>
        <xsd:sequence>
          <xsd:element name="documentManagement">
            <xsd:complexType>
              <xsd:all>
                <xsd:element ref="ns2:PageCount" minOccurs="0"/>
                <xsd:element ref="ns2:AssetStage" minOccurs="0"/>
                <xsd:element ref="ns2:DaysAllocated" minOccurs="0"/>
                <xsd:element ref="ns2:Priority" minOccurs="0"/>
                <xsd:element ref="ns2:Process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Asset_x0020_Number" minOccurs="0"/>
                <xsd:element ref="ns2:Asset_x0020_Type" minOccurs="0"/>
                <xsd:element ref="ns2:Category" minOccurs="0"/>
                <xsd:element ref="ns2:Early_x0020_Access" minOccurs="0"/>
                <xsd:element ref="ns2:Plagiarism_x0020_Originality" minOccurs="0"/>
                <xsd:element ref="ns2:TR_x0020_Score" minOccurs="0"/>
                <xsd:element ref="ns2:Notes0" minOccurs="0"/>
                <xsd:element ref="ns2:Reviewer" minOccurs="0"/>
                <xsd:element ref="ns2:TR_x0020_Name_x0020_1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SafisComment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292dda-03c3-4977-bff8-bb8e9ba9cad7" elementFormDefault="qualified">
    <xsd:import namespace="http://schemas.microsoft.com/office/2006/documentManagement/types"/>
    <xsd:import namespace="http://schemas.microsoft.com/office/infopath/2007/PartnerControls"/>
    <xsd:element name="PageCount" ma:index="8" nillable="true" ma:displayName="Page Count" ma:decimals="0" ma:format="Dropdown" ma:internalName="PageCount" ma:percentage="FALSE">
      <xsd:simpleType>
        <xsd:restriction base="dms:Number"/>
      </xsd:simpleType>
    </xsd:element>
    <xsd:element name="AssetStage" ma:index="9" nillable="true" ma:displayName="Asset Stage" ma:format="Dropdown" ma:internalName="AssetStage">
      <xsd:simpleType>
        <xsd:union memberTypes="dms:Text">
          <xsd:simpleType>
            <xsd:restriction base="dms:Choice">
              <xsd:enumeration value="Preliminary Draft In"/>
              <xsd:enumeration value="1st Preliminary Draft Revision"/>
              <xsd:enumeration value="1st Revision Submission"/>
              <xsd:enumeration value="2nd Preliminary Draft Revision"/>
              <xsd:enumeration value="2nd Revision Submission"/>
              <xsd:enumeration value="3rd Preliminary Draft Revision"/>
              <xsd:enumeration value="3rd Revision Submission"/>
              <xsd:enumeration value="Preliminary Draft Acceptance"/>
              <xsd:enumeration value="Draft Ready for Review"/>
              <xsd:enumeration value="Technical Review Sent"/>
              <xsd:enumeration value="Technical Review Received"/>
              <xsd:enumeration value="Rewrites Ready"/>
              <xsd:enumeration value="Rewrites Sent"/>
              <xsd:enumeration value="Final Draft Submission"/>
              <xsd:enumeration value="Final Draft Revision"/>
              <xsd:enumeration value="Final Draft Revision Received"/>
              <xsd:enumeration value="Final Draft Acceptance"/>
              <xsd:enumeration value="Technical Editing"/>
              <xsd:enumeration value="Copy Edit Submission"/>
              <xsd:enumeration value="Copy Editing Done"/>
              <xsd:enumeration value="Placed for Indexing"/>
              <xsd:enumeration value="Indexed"/>
              <xsd:enumeration value="Layouts"/>
              <xsd:enumeration value="Proof Read Submission"/>
              <xsd:enumeration value="Proof Reading Done"/>
              <xsd:enumeration value="PR - Checks"/>
              <xsd:enumeration value="Prefinals Ready"/>
              <xsd:enumeration value="Prefinals Sent"/>
              <xsd:enumeration value="Prefinals Received"/>
              <xsd:enumeration value="Final Review"/>
              <xsd:enumeration value="Finals Completed"/>
              <xsd:enumeration value="​Indexer Finalization"/>
              <xsd:enumeration value="​Editor Finalization"/>
              <xsd:enumeration value="​Production Designer Finalization"/>
              <xsd:enumeration value="Porfolio Director - Checks"/>
              <xsd:enumeration value="​Upload"/>
              <xsd:enumeration value="​Graphics and Code Bundle Complete"/>
              <xsd:enumeration value="​Post Upload"/>
              <xsd:enumeration value="​Published"/>
            </xsd:restriction>
          </xsd:simpleType>
        </xsd:union>
      </xsd:simpleType>
    </xsd:element>
    <xsd:element name="DaysAllocated" ma:index="10" nillable="true" ma:displayName="Days Allocated" ma:decimals="0" ma:default="1" ma:format="Dropdown" ma:internalName="DaysAllocated" ma:percentage="FALSE">
      <xsd:simpleType>
        <xsd:restriction base="dms:Number"/>
      </xsd:simpleType>
    </xsd:element>
    <xsd:element name="Priority" ma:index="11" nillable="true" ma:displayName="Priority" ma:default="0" ma:internalName="Priority">
      <xsd:simpleType>
        <xsd:restriction base="dms:Boolean"/>
      </xsd:simpleType>
    </xsd:element>
    <xsd:element name="Process" ma:index="12" nillable="true" ma:displayName="Process" ma:default="CE" ma:format="Dropdown" ma:internalName="Process">
      <xsd:simpleType>
        <xsd:restriction base="dms:Choice">
          <xsd:enumeration value="CE"/>
          <xsd:enumeration value="LSE"/>
          <xsd:enumeration value="DCE"/>
          <xsd:enumeration value="WPR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Asset_x0020_Number" ma:index="17" nillable="true" ma:displayName="Asset Number" ma:description="This is the asset number of the project and no asset type should have same numbers" ma:format="Dropdown" ma:internalName="Asset_x0020_Number">
      <xsd:simpleType>
        <xsd:union memberTypes="dms:Text">
          <xsd:simpleType>
            <xsd:restriction base="dms:Choice">
              <xsd:enumeration value="1"/>
              <xsd:enumeration value="2"/>
              <xsd:enumeration value="3"/>
              <xsd:enumeration value="4"/>
              <xsd:enumeration value="5"/>
              <xsd:enumeration value="6"/>
              <xsd:enumeration value="7"/>
              <xsd:enumeration value="8"/>
              <xsd:enumeration value="9"/>
              <xsd:enumeration value="10"/>
              <xsd:enumeration value="11"/>
              <xsd:enumeration value="12"/>
              <xsd:enumeration value="13"/>
              <xsd:enumeration value="14"/>
              <xsd:enumeration value="15"/>
              <xsd:enumeration value="16"/>
              <xsd:enumeration value="17"/>
              <xsd:enumeration value="18"/>
              <xsd:enumeration value="19"/>
              <xsd:enumeration value="20"/>
              <xsd:enumeration value="21"/>
              <xsd:enumeration value="22"/>
              <xsd:enumeration value="23"/>
              <xsd:enumeration value="24"/>
              <xsd:enumeration value="25"/>
              <xsd:enumeration value="26"/>
              <xsd:enumeration value="27"/>
              <xsd:enumeration value="28"/>
              <xsd:enumeration value="29"/>
              <xsd:enumeration value="30"/>
              <xsd:enumeration value="31"/>
              <xsd:enumeration value="32"/>
              <xsd:enumeration value="33"/>
              <xsd:enumeration value="34"/>
              <xsd:enumeration value="35"/>
              <xsd:enumeration value="36"/>
              <xsd:enumeration value="37"/>
              <xsd:enumeration value="38"/>
              <xsd:enumeration value="39"/>
              <xsd:enumeration value="40"/>
            </xsd:restriction>
          </xsd:simpleType>
        </xsd:union>
      </xsd:simpleType>
    </xsd:element>
    <xsd:element name="Asset_x0020_Type" ma:index="18" nillable="true" ma:displayName="Asset Type" ma:description="This is the type of Asset related to the product development" ma:format="Dropdown" ma:internalName="Asset_x0020_Type">
      <xsd:simpleType>
        <xsd:restriction base="dms:Choice">
          <xsd:enumeration value="Chapter"/>
          <xsd:enumeration value="Video"/>
          <xsd:enumeration value="Index"/>
          <xsd:enumeration value="Front Matter"/>
          <xsd:enumeration value="Back Matter"/>
          <xsd:enumeration value="Code"/>
          <xsd:enumeration value="Book"/>
          <xsd:enumeration value="Graphic"/>
          <xsd:enumeration value="Other"/>
        </xsd:restriction>
      </xsd:simpleType>
    </xsd:element>
    <xsd:element name="Category" ma:index="19" nillable="true" ma:displayName="Category" ma:format="Dropdown" ma:internalName="Category">
      <xsd:simpleType>
        <xsd:restriction base="dms:Choice">
          <xsd:enumeration value="Cybersecurity"/>
          <xsd:enumeration value="Data Engineering"/>
          <xsd:enumeration value="Data Science"/>
          <xsd:enumeration value="Embedded Systems Development"/>
          <xsd:enumeration value="Game Development"/>
          <xsd:enumeration value="LLM Engineering"/>
          <xsd:enumeration value="Software Engineering and Architecture"/>
          <xsd:enumeration value="Systems Administration and Networking"/>
          <xsd:enumeration value="Tech Powered Pro"/>
          <xsd:enumeration value="Web &amp; Application Development"/>
        </xsd:restriction>
      </xsd:simpleType>
    </xsd:element>
    <xsd:element name="Early_x0020_Access" ma:index="20" nillable="true" ma:displayName="Early Access" ma:default="0" ma:description="This is an option which you select when you want the chapter to be a part of the Early Access" ma:internalName="Early_x0020_Access">
      <xsd:simpleType>
        <xsd:restriction base="dms:Boolean"/>
      </xsd:simpleType>
    </xsd:element>
    <xsd:element name="Plagiarism_x0020_Originality" ma:index="21" nillable="true" ma:displayName="Plagiarism Originality" ma:description="This is a column to fill the plagiarism originality scores" ma:internalName="Plagiarism_x0020_Originality">
      <xsd:simpleType>
        <xsd:restriction base="dms:Number"/>
      </xsd:simpleType>
    </xsd:element>
    <xsd:element name="TR_x0020_Score" ma:index="22" nillable="true" ma:displayName="TR Score" ma:decimals="1" ma:internalName="TR_x0020_Score">
      <xsd:simpleType>
        <xsd:restriction base="dms:Number">
          <xsd:maxInclusive value="10"/>
          <xsd:minInclusive value="1"/>
        </xsd:restriction>
      </xsd:simpleType>
    </xsd:element>
    <xsd:element name="Notes0" ma:index="23" nillable="true" ma:displayName="Notes" ma:internalName="Notes0">
      <xsd:simpleType>
        <xsd:restriction base="dms:Text">
          <xsd:maxLength value="255"/>
        </xsd:restriction>
      </xsd:simpleType>
    </xsd:element>
    <xsd:element name="Reviewer" ma:index="24" nillable="true" ma:displayName="Reviewer" ma:format="Dropdown" ma:internalName="Reviewer">
      <xsd:simpleType>
        <xsd:restriction base="dms:Text">
          <xsd:maxLength value="255"/>
        </xsd:restriction>
      </xsd:simpleType>
    </xsd:element>
    <xsd:element name="TR_x0020_Name_x0020_1" ma:index="25" nillable="true" ma:displayName="TR Name 1" ma:description="&quot;attack&quot; in &quot;Compressor&quot; bullet point&#10;&#10;I am keeping this highlighted so that I can explain what Attack (technical sound term) means in the Glossary." ma:internalName="TR_x0020_Name_x0020_1">
      <xsd:simpleType>
        <xsd:restriction base="dms:Note">
          <xsd:maxLength value="255"/>
        </xsd:restriction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3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33" nillable="true" ma:displayName="Location" ma:description="" ma:indexed="true" ma:internalName="MediaServiceLocation" ma:readOnly="true">
      <xsd:simpleType>
        <xsd:restriction base="dms:Text"/>
      </xsd:simpleType>
    </xsd:element>
    <xsd:element name="SafisComment" ma:index="34" nillable="true" ma:displayName="Safis Comment" ma:format="Dropdown" ma:internalName="SafisComment">
      <xsd:simpleType>
        <xsd:restriction base="dms:Choice">
          <xsd:enumeration value="Same Day TAT"/>
          <xsd:enumeration value="One Day TAT"/>
        </xsd:restriction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3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66c9ed-2f7a-4860-bf57-8153ff3a210a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b0b99e7b-2d5c-4d76-8978-e279b984ef45}" ma:internalName="TaxCatchAll" ma:showField="CatchAllData" ma:web="c866c9ed-2f7a-4860-bf57-8153ff3a21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afisComment xmlns="53292dda-03c3-4977-bff8-bb8e9ba9cad7" xsi:nil="true"/>
    <TaxCatchAll xmlns="c866c9ed-2f7a-4860-bf57-8153ff3a210a" xsi:nil="true"/>
    <PageCount xmlns="53292dda-03c3-4977-bff8-bb8e9ba9cad7" xsi:nil="true"/>
    <Notes0 xmlns="53292dda-03c3-4977-bff8-bb8e9ba9cad7" xsi:nil="true"/>
    <Early_x0020_Access xmlns="53292dda-03c3-4977-bff8-bb8e9ba9cad7">false</Early_x0020_Access>
    <TR_x0020_Name_x0020_1 xmlns="53292dda-03c3-4977-bff8-bb8e9ba9cad7" xsi:nil="true"/>
    <Reviewer xmlns="53292dda-03c3-4977-bff8-bb8e9ba9cad7" xsi:nil="true"/>
    <DaysAllocated xmlns="53292dda-03c3-4977-bff8-bb8e9ba9cad7">1</DaysAllocated>
    <Priority xmlns="53292dda-03c3-4977-bff8-bb8e9ba9cad7">false</Priority>
    <TR_x0020_Score xmlns="53292dda-03c3-4977-bff8-bb8e9ba9cad7" xsi:nil="true"/>
    <lcf76f155ced4ddcb4097134ff3c332f xmlns="53292dda-03c3-4977-bff8-bb8e9ba9cad7">
      <Terms xmlns="http://schemas.microsoft.com/office/infopath/2007/PartnerControls"/>
    </lcf76f155ced4ddcb4097134ff3c332f>
    <Asset_x0020_Number xmlns="53292dda-03c3-4977-bff8-bb8e9ba9cad7" xsi:nil="true"/>
    <Plagiarism_x0020_Originality xmlns="53292dda-03c3-4977-bff8-bb8e9ba9cad7" xsi:nil="true"/>
    <AssetStage xmlns="53292dda-03c3-4977-bff8-bb8e9ba9cad7" xsi:nil="true"/>
    <Process xmlns="53292dda-03c3-4977-bff8-bb8e9ba9cad7">CE</Process>
    <Asset_x0020_Type xmlns="53292dda-03c3-4977-bff8-bb8e9ba9cad7" xsi:nil="true"/>
    <Category xmlns="53292dda-03c3-4977-bff8-bb8e9ba9cad7" xsi:nil="true"/>
  </documentManagement>
</p:properties>
</file>

<file path=customXml/itemProps1.xml><?xml version="1.0" encoding="utf-8"?>
<ds:datastoreItem xmlns:ds="http://schemas.openxmlformats.org/officeDocument/2006/customXml" ds:itemID="{ACCE271E-D810-4772-9249-FD576CDA198F}"/>
</file>

<file path=customXml/itemProps2.xml><?xml version="1.0" encoding="utf-8"?>
<ds:datastoreItem xmlns:ds="http://schemas.openxmlformats.org/officeDocument/2006/customXml" ds:itemID="{A9ACD4A3-A89B-45E3-AC8C-BA7B2823CF49}"/>
</file>

<file path=customXml/itemProps3.xml><?xml version="1.0" encoding="utf-8"?>
<ds:datastoreItem xmlns:ds="http://schemas.openxmlformats.org/officeDocument/2006/customXml" ds:itemID="{25CD5E7D-27B9-44B3-9B11-BBFA501AF259}"/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914</Words>
  <Application>Microsoft Macintosh PowerPoint</Application>
  <PresentationFormat>Custom</PresentationFormat>
  <Paragraphs>192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Lexend Deca</vt:lpstr>
      <vt:lpstr>Arimo Bold</vt:lpstr>
      <vt:lpstr>Arimo</vt:lpstr>
      <vt:lpstr>Calibri</vt:lpstr>
      <vt:lpstr>Calibri (MS)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Speaker Deck Template - PML 2025 (1) (1).pptx</dc:title>
  <cp:lastModifiedBy>Stephen Klein</cp:lastModifiedBy>
  <cp:revision>4</cp:revision>
  <dcterms:created xsi:type="dcterms:W3CDTF">2006-08-16T00:00:00Z</dcterms:created>
  <dcterms:modified xsi:type="dcterms:W3CDTF">2025-07-15T22:20:04Z</dcterms:modified>
  <dc:identifier>DAGstC8lLz8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0x010100F28CD1E3B10FD647B2C00F8D5CAE40C5</vt:lpwstr>
  </property>
</Properties>
</file>